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58" r:id="rId3"/>
    <p:sldId id="275" r:id="rId4"/>
    <p:sldId id="264" r:id="rId5"/>
    <p:sldId id="271" r:id="rId6"/>
    <p:sldId id="281" r:id="rId7"/>
    <p:sldId id="279" r:id="rId8"/>
    <p:sldId id="266" r:id="rId9"/>
    <p:sldId id="268" r:id="rId10"/>
    <p:sldId id="272" r:id="rId11"/>
    <p:sldId id="257" r:id="rId12"/>
    <p:sldId id="260" r:id="rId13"/>
  </p:sldIdLst>
  <p:sldSz cx="12192000" cy="6858000"/>
  <p:notesSz cx="6858000" cy="994727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725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9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9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B4695E-5995-46D5-9CAB-8C82518F34F4}" type="datetimeFigureOut">
              <a:rPr lang="ru-RU" smtClean="0"/>
              <a:t>12.03.2020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44500" y="1243013"/>
            <a:ext cx="5969000" cy="33575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787126"/>
            <a:ext cx="5486400" cy="391674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8185"/>
            <a:ext cx="2971800" cy="499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9448185"/>
            <a:ext cx="2971800" cy="499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376A7F-A51A-4C16-853C-3C6C779EFB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49425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err="1"/>
              <a:t>Перелешин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376A7F-A51A-4C16-853C-3C6C779EFBDE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01299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Брат Михаил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376A7F-A51A-4C16-853C-3C6C779EFBDE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81360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376A7F-A51A-4C16-853C-3C6C779EFBDE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210789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err="1"/>
              <a:t>Южнбухта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376A7F-A51A-4C16-853C-3C6C779EFBDE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13595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Жен гимназия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376A7F-A51A-4C16-853C-3C6C779EFBDE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47426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Брат Михаил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376A7F-A51A-4C16-853C-3C6C779EFBDE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08380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Купальни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376A7F-A51A-4C16-853C-3C6C779EFBDE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81942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CB95B-683B-4334-A343-C94D95A4BC6C}" type="datetimeFigureOut">
              <a:rPr lang="ru-RU" smtClean="0"/>
              <a:t>12.03.2020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E9906-FF72-4062-B273-A1FC52E921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25431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CB95B-683B-4334-A343-C94D95A4BC6C}" type="datetimeFigureOut">
              <a:rPr lang="ru-RU" smtClean="0"/>
              <a:t>12.03.2020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E9906-FF72-4062-B273-A1FC52E921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20376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CB95B-683B-4334-A343-C94D95A4BC6C}" type="datetimeFigureOut">
              <a:rPr lang="ru-RU" smtClean="0"/>
              <a:t>12.03.2020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E9906-FF72-4062-B273-A1FC52E921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58099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CB95B-683B-4334-A343-C94D95A4BC6C}" type="datetimeFigureOut">
              <a:rPr lang="ru-RU" smtClean="0"/>
              <a:t>12.03.2020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E9906-FF72-4062-B273-A1FC52E921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68084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CB95B-683B-4334-A343-C94D95A4BC6C}" type="datetimeFigureOut">
              <a:rPr lang="ru-RU" smtClean="0"/>
              <a:t>12.03.2020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E9906-FF72-4062-B273-A1FC52E921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84811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CB95B-683B-4334-A343-C94D95A4BC6C}" type="datetimeFigureOut">
              <a:rPr lang="ru-RU" smtClean="0"/>
              <a:t>12.03.2020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E9906-FF72-4062-B273-A1FC52E921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48365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CB95B-683B-4334-A343-C94D95A4BC6C}" type="datetimeFigureOut">
              <a:rPr lang="ru-RU" smtClean="0"/>
              <a:t>12.03.2020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E9906-FF72-4062-B273-A1FC52E921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70399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CB95B-683B-4334-A343-C94D95A4BC6C}" type="datetimeFigureOut">
              <a:rPr lang="ru-RU" smtClean="0"/>
              <a:t>12.03.2020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E9906-FF72-4062-B273-A1FC52E921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74398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CB95B-683B-4334-A343-C94D95A4BC6C}" type="datetimeFigureOut">
              <a:rPr lang="ru-RU" smtClean="0"/>
              <a:t>12.03.2020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E9906-FF72-4062-B273-A1FC52E921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83906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CB95B-683B-4334-A343-C94D95A4BC6C}" type="datetimeFigureOut">
              <a:rPr lang="ru-RU" smtClean="0"/>
              <a:t>12.03.2020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E9906-FF72-4062-B273-A1FC52E921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64182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CB95B-683B-4334-A343-C94D95A4BC6C}" type="datetimeFigureOut">
              <a:rPr lang="ru-RU" smtClean="0"/>
              <a:t>12.03.2020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E9906-FF72-4062-B273-A1FC52E921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62941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59000"/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5CB95B-683B-4334-A343-C94D95A4BC6C}" type="datetimeFigureOut">
              <a:rPr lang="ru-RU" smtClean="0"/>
              <a:t>12.03.2020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4E9906-FF72-4062-B273-A1FC52E921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25906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0013" y="185737"/>
            <a:ext cx="11944350" cy="1766888"/>
          </a:xfrm>
        </p:spPr>
        <p:txBody>
          <a:bodyPr>
            <a:no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Адмирал П. А. 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Перелешин</a:t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Жизнь и деятельность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017" b="26980"/>
          <a:stretch/>
        </p:blipFill>
        <p:spPr>
          <a:xfrm>
            <a:off x="3567589" y="2231925"/>
            <a:ext cx="5056822" cy="4626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84660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73270" y="4570169"/>
            <a:ext cx="11629696" cy="18620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rial Unicode MS" panose="020B0604020202020204" pitchFamily="34" charset="-128"/>
              </a:rPr>
              <a:t>Скончался адмирал П.А. Перелешин в Санкт-Петербурге 28 фев­раля 1901 года.</a:t>
            </a:r>
            <a:endParaRPr lang="ru-RU" sz="2000" dirty="0">
              <a:solidFill>
                <a:srgbClr val="000000"/>
              </a:solidFill>
              <a:effectLst/>
              <a:latin typeface="Arial Unicode MS" panose="020B0604020202020204" pitchFamily="34" charset="-128"/>
              <a:ea typeface="Arial Unicode MS" panose="020B0604020202020204" pitchFamily="34" charset="-128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rial Unicode MS" panose="020B0604020202020204" pitchFamily="34" charset="-128"/>
              </a:rPr>
              <a:t>Император Николай 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rial Unicode MS" panose="020B0604020202020204" pitchFamily="34" charset="-128"/>
              </a:rPr>
              <a:t>II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rial Unicode MS" panose="020B0604020202020204" pitchFamily="34" charset="-128"/>
              </a:rPr>
              <a:t>повелел захоронить </a:t>
            </a:r>
            <a:r>
              <a:rPr lang="ru-RU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rial Unicode MS" panose="020B0604020202020204" pitchFamily="34" charset="-128"/>
              </a:rPr>
              <a:t>Переле­шина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rial Unicode MS" panose="020B0604020202020204" pitchFamily="34" charset="-128"/>
              </a:rPr>
              <a:t> в Севастополе во Владимирском соборе, «дабы тот мог после смерти соединиться со своими боевыми товарищами»…</a:t>
            </a:r>
            <a:endParaRPr lang="ru-RU" sz="2000" dirty="0">
              <a:solidFill>
                <a:srgbClr val="000000"/>
              </a:solidFill>
              <a:effectLst/>
              <a:latin typeface="Arial Unicode MS" panose="020B0604020202020204" pitchFamily="34" charset="-128"/>
              <a:ea typeface="Arial Unicode MS" panose="020B0604020202020204" pitchFamily="34" charset="-128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rial Unicode MS" panose="020B0604020202020204" pitchFamily="34" charset="-128"/>
              </a:rPr>
              <a:t>Останки героя Севастопольской обороны были торжествен­но доставлены в Севастополь и похоронены во Владимирском соборе на Центральном холме, в адмиральской усыпальнице.</a:t>
            </a:r>
            <a:endParaRPr lang="ru-RU" sz="2000" dirty="0">
              <a:solidFill>
                <a:srgbClr val="000000"/>
              </a:solidFill>
              <a:effectLst/>
              <a:latin typeface="Arial Unicode MS" panose="020B0604020202020204" pitchFamily="34" charset="-128"/>
              <a:ea typeface="Arial Unicode MS" panose="020B0604020202020204" pitchFamily="34" charset="-128"/>
            </a:endParaRPr>
          </a:p>
        </p:txBody>
      </p:sp>
      <p:pic>
        <p:nvPicPr>
          <p:cNvPr id="5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3875" y="233307"/>
            <a:ext cx="6245891" cy="3693807"/>
          </a:xfrm>
          <a:ln>
            <a:solidFill>
              <a:schemeClr val="tx1"/>
            </a:solidFill>
            <a:prstDash val="dashDot"/>
          </a:ln>
        </p:spPr>
      </p:pic>
      <p:sp>
        <p:nvSpPr>
          <p:cNvPr id="6" name="TextBox 5"/>
          <p:cNvSpPr txBox="1"/>
          <p:nvPr/>
        </p:nvSpPr>
        <p:spPr>
          <a:xfrm>
            <a:off x="2913875" y="4048586"/>
            <a:ext cx="6245891" cy="400110"/>
          </a:xfrm>
          <a:prstGeom prst="rect">
            <a:avLst/>
          </a:prstGeom>
          <a:solidFill>
            <a:schemeClr val="accent4">
              <a:lumMod val="75000"/>
              <a:alpha val="52000"/>
            </a:schemeClr>
          </a:solidFill>
          <a:ln>
            <a:solidFill>
              <a:schemeClr val="tx1"/>
            </a:solidFill>
            <a:prstDash val="dashDot"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Подпись Перелешина</a:t>
            </a:r>
          </a:p>
        </p:txBody>
      </p:sp>
    </p:spTree>
    <p:extLst>
      <p:ext uri="{BB962C8B-B14F-4D97-AF65-F5344CB8AC3E}">
        <p14:creationId xmlns:p14="http://schemas.microsoft.com/office/powerpoint/2010/main" val="160173777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512" y="317009"/>
            <a:ext cx="3918647" cy="5666400"/>
          </a:xfrm>
          <a:ln>
            <a:solidFill>
              <a:schemeClr val="tx1"/>
            </a:solidFill>
            <a:prstDash val="dashDot"/>
          </a:ln>
        </p:spPr>
      </p:pic>
      <p:sp>
        <p:nvSpPr>
          <p:cNvPr id="5" name="Прямоугольник 4"/>
          <p:cNvSpPr/>
          <p:nvPr/>
        </p:nvSpPr>
        <p:spPr>
          <a:xfrm>
            <a:off x="4496716" y="317009"/>
            <a:ext cx="7309944" cy="56559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15000"/>
              </a:lnSpc>
              <a:spcAft>
                <a:spcPts val="0"/>
              </a:spcAft>
            </a:pPr>
            <a:endParaRPr lang="ru-RU" sz="1600" dirty="0">
              <a:solidFill>
                <a:srgbClr val="000000"/>
              </a:solidFill>
              <a:effectLst/>
              <a:latin typeface="Arial Unicode MS" panose="020B0604020202020204" pitchFamily="34" charset="-128"/>
              <a:ea typeface="Arial Unicode MS" panose="020B0604020202020204" pitchFamily="34" charset="-128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rial Unicode MS" panose="020B0604020202020204" pitchFamily="34" charset="-128"/>
              </a:rPr>
              <a:t>В конце XIX века в Севастополе была ул. </a:t>
            </a:r>
            <a:r>
              <a:rPr lang="ru-RU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rial Unicode MS" panose="020B0604020202020204" pitchFamily="34" charset="-128"/>
              </a:rPr>
              <a:t>Перелешинская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rial Unicode MS" panose="020B0604020202020204" pitchFamily="34" charset="-128"/>
              </a:rPr>
              <a:t> в честь братьев Павла и Михаила </a:t>
            </a:r>
            <a:r>
              <a:rPr lang="ru-RU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rial Unicode MS" panose="020B0604020202020204" pitchFamily="34" charset="-128"/>
              </a:rPr>
              <a:t>Перелешиных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rial Unicode MS" panose="020B0604020202020204" pitchFamily="34" charset="-128"/>
              </a:rPr>
              <a:t>. 5 мая 1975 года ее переименовали в улицу Демидова, председателя Централь­ного райисполкома Севастополя, погибшего в 1942 году.</a:t>
            </a: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</a:rPr>
              <a:t>Михаил Александрович </a:t>
            </a:r>
            <a:r>
              <a:rPr lang="ru-RU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</a:rPr>
              <a:t>Перелешин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</a:rPr>
              <a:t> (2 сентября 1818 – 13 ноября 1857). В 1829 -1831 гг. учился в Костромской губернской гимназии, по окончанию которой поступил в Морской корпус. В 1853 году на корабле «Великий князь Константин» участвовал в </a:t>
            </a:r>
            <a:r>
              <a:rPr lang="ru-RU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</a:rPr>
              <a:t>Синопском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</a:rPr>
              <a:t> сражении. С сентября 1854 года по август 1855 года участвовал в обороне Севастополя, был тяжело ранен. Кавалер орденов: </a:t>
            </a:r>
            <a:r>
              <a:rPr lang="ru-RU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</a:rPr>
              <a:t>Св.Анны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</a:rPr>
              <a:t> 3 степени, </a:t>
            </a:r>
            <a:r>
              <a:rPr lang="ru-RU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</a:rPr>
              <a:t>Св.Владимира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</a:rPr>
              <a:t> 3 и 4 степени с бантом, </a:t>
            </a:r>
            <a:r>
              <a:rPr lang="ru-RU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</a:rPr>
              <a:t>Св.Георгия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</a:rPr>
              <a:t> 3 и 4 степени. В 1855 году произведен в капитаны 1 ранга.</a:t>
            </a: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rial Unicode MS" panose="020B0604020202020204" pitchFamily="34" charset="-128"/>
              </a:rPr>
              <a:t>Скончался от ран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rial Unicode MS" panose="020B0604020202020204" pitchFamily="34" charset="-128"/>
              </a:rPr>
              <a:t> 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</a:rPr>
              <a:t>в 1857 году.</a:t>
            </a:r>
            <a:endParaRPr lang="ru-RU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Arial Unicode MS" panose="020B0604020202020204" pitchFamily="34" charset="-128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</a:rPr>
              <a:t>Его именем назван мыс в Японском море.</a:t>
            </a:r>
            <a:endParaRPr lang="ru-RU" sz="2000" dirty="0">
              <a:solidFill>
                <a:srgbClr val="000000"/>
              </a:solidFill>
              <a:effectLst/>
              <a:latin typeface="Arial Unicode MS" panose="020B0604020202020204" pitchFamily="34" charset="-128"/>
              <a:ea typeface="Arial Unicode MS" panose="020B0604020202020204" pitchFamily="34" charset="-128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6512" y="6229066"/>
            <a:ext cx="3918647" cy="400110"/>
          </a:xfrm>
          <a:prstGeom prst="rect">
            <a:avLst/>
          </a:prstGeom>
          <a:solidFill>
            <a:schemeClr val="accent4">
              <a:lumMod val="75000"/>
              <a:alpha val="52000"/>
            </a:schemeClr>
          </a:solidFill>
          <a:ln>
            <a:solidFill>
              <a:schemeClr val="tx1"/>
            </a:solidFill>
            <a:prstDash val="dashDot"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Брат Михаил Перелешин</a:t>
            </a:r>
          </a:p>
        </p:txBody>
      </p:sp>
    </p:spTree>
    <p:extLst>
      <p:ext uri="{BB962C8B-B14F-4D97-AF65-F5344CB8AC3E}">
        <p14:creationId xmlns:p14="http://schemas.microsoft.com/office/powerpoint/2010/main" val="9144369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996287" y="752333"/>
            <a:ext cx="11087862" cy="18620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</a:rPr>
              <a:t>В январе 2008 года по ходатайству Клуба любителей города и флота Севастопольский городской Совет принял решение о при­своении имени адмирала Российского флота Павла Перелешина вновь сформированной набережной, которая тянется от яхт - клуба в Мартыновой бухте до набережной Адмирала Клокачева. В 2009 году его имя выбито на гранитных плитах «Почетных граждан города Севастополя до 1917 года». </a:t>
            </a:r>
            <a:endParaRPr lang="ru-RU" dirty="0">
              <a:solidFill>
                <a:srgbClr val="000000"/>
              </a:solidFill>
              <a:effectLst/>
              <a:latin typeface="Arial Unicode MS" panose="020B0604020202020204" pitchFamily="34" charset="-128"/>
              <a:ea typeface="Arial Unicode MS" panose="020B0604020202020204" pitchFamily="34" charset="-128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2345372" y="7537149"/>
            <a:ext cx="9390565" cy="2238826"/>
          </a:xfrm>
        </p:spPr>
        <p:txBody>
          <a:bodyPr/>
          <a:lstStyle/>
          <a:p>
            <a:r>
              <a:rPr lang="ru-RU" dirty="0"/>
              <a:t> </a:t>
            </a:r>
          </a:p>
        </p:txBody>
      </p:sp>
      <p:pic>
        <p:nvPicPr>
          <p:cNvPr id="2050" name="Picture 2" descr="http://photos.wikimapia.org/p/00/05/01/63/94_big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6287" y="2968324"/>
            <a:ext cx="4094328" cy="3746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photos.wikimapia.org/p/00/05/07/45/22_big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0867" y="2995620"/>
            <a:ext cx="6693282" cy="37190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58687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423" y="311150"/>
            <a:ext cx="3904415" cy="5665588"/>
          </a:xfrm>
          <a:prstGeom prst="rect">
            <a:avLst/>
          </a:prstGeom>
          <a:ln>
            <a:solidFill>
              <a:schemeClr val="tx1"/>
            </a:solidFill>
            <a:prstDash val="dashDot"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510424" y="6086475"/>
            <a:ext cx="3904414" cy="400110"/>
          </a:xfrm>
          <a:prstGeom prst="rect">
            <a:avLst/>
          </a:prstGeom>
          <a:solidFill>
            <a:schemeClr val="accent4">
              <a:lumMod val="75000"/>
              <a:alpha val="52000"/>
            </a:schemeClr>
          </a:solidFill>
          <a:ln>
            <a:solidFill>
              <a:schemeClr val="tx1"/>
            </a:solidFill>
            <a:prstDash val="dashDot"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Перелешин П. А.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014912" y="311150"/>
            <a:ext cx="6715126" cy="6463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</a:rPr>
              <a:t>Костромская ветвь дворян </a:t>
            </a:r>
            <a:r>
              <a:rPr lang="ru-RU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</a:rPr>
              <a:t>Перелешиных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</a:rPr>
              <a:t> дала российскому военно-морскому флоту 30 офицеров, генералов и адмиралов. Павел </a:t>
            </a:r>
            <a:r>
              <a:rPr lang="ru-RU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</a:rPr>
              <a:t>Перелешин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</a:rPr>
              <a:t> - восьмое поколение этого дворянского рода.</a:t>
            </a:r>
            <a:endParaRPr lang="ru-RU" sz="2000" dirty="0">
              <a:solidFill>
                <a:srgbClr val="000000"/>
              </a:solidFill>
              <a:latin typeface="Arial Unicode MS" panose="020B0604020202020204" pitchFamily="34" charset="-128"/>
              <a:ea typeface="Arial Unicode MS" panose="020B0604020202020204" pitchFamily="34" charset="-128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</a:rPr>
              <a:t>Перелешины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</a:rPr>
              <a:t> всегда служили Отечеству. Отец Павла Алек­сандр Леонтьевич </a:t>
            </a:r>
            <a:r>
              <a:rPr lang="ru-RU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</a:rPr>
              <a:t>Перелешин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</a:rPr>
              <a:t>, вышел в отставку унтер-лейте­нантом, вместе с матерью они имели 12 детей, шесть сыновей из семи окончили в Санкт-Петербурге единственный в России Морской кадетский корпус. </a:t>
            </a: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</a:rPr>
              <a:t>Павел Александрович </a:t>
            </a:r>
            <a:r>
              <a:rPr lang="ru-RU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</a:rPr>
              <a:t>Перелешин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</a:rPr>
              <a:t> родился 27 июня 1820  года в с. </a:t>
            </a:r>
            <a:r>
              <a:rPr lang="ru-RU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</a:rPr>
              <a:t>Щетинино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</a:rPr>
              <a:t> Буйского уезда Костромской губернии.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rial Unicode MS" panose="020B0604020202020204" pitchFamily="34" charset="-128"/>
              </a:rPr>
              <a:t>В 1832 году в след за старшим братом Михаилом поступил в Морской кадетский корпус. </a:t>
            </a: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rial Unicode MS" panose="020B0604020202020204" pitchFamily="34" charset="-128"/>
              </a:rPr>
              <a:t>23 декабря 1837 года </a:t>
            </a:r>
            <a:r>
              <a:rPr lang="ru-RU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rial Unicode MS" panose="020B0604020202020204" pitchFamily="34" charset="-128"/>
              </a:rPr>
              <a:t>П.А.Перелешин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rial Unicode MS" panose="020B0604020202020204" pitchFamily="34" charset="-128"/>
              </a:rPr>
              <a:t> произведен в мичманы и направлен для прохождения службы на Черноморский флот. 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</a:rPr>
              <a:t>В 1838-1853 </a:t>
            </a:r>
            <a:r>
              <a:rPr lang="ru-RU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</a:rPr>
              <a:t>П.А.Перелешин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</a:rPr>
              <a:t> на разных судах оборонял абхазские берега и черноморские порты, занимался гидрографическими работами.</a:t>
            </a:r>
            <a:endParaRPr lang="ru-RU" dirty="0">
              <a:solidFill>
                <a:srgbClr val="000000"/>
              </a:solidFill>
              <a:effectLst/>
              <a:latin typeface="Arial Unicode MS" panose="020B0604020202020204" pitchFamily="34" charset="-128"/>
              <a:ea typeface="Arial Unicode MS" panose="020B060402020202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947707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5294789" y="492388"/>
            <a:ext cx="6511871" cy="67563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</a:rPr>
              <a:t>18 ноября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rial Unicode MS" panose="020B0604020202020204" pitchFamily="34" charset="-128"/>
              </a:rPr>
              <a:t>1853 года в качестве старшего офицера линейного корабля «Париж» (командир – капитан 1 ранга Владимир Истомин) капитан – лейтенант </a:t>
            </a:r>
            <a:r>
              <a:rPr lang="ru-RU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rial Unicode MS" panose="020B0604020202020204" pitchFamily="34" charset="-128"/>
              </a:rPr>
              <a:t>Перелешин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rial Unicode MS" panose="020B0604020202020204" pitchFamily="34" charset="-128"/>
              </a:rPr>
              <a:t> принимает участие в </a:t>
            </a:r>
            <a:r>
              <a:rPr lang="ru-RU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rial Unicode MS" panose="020B0604020202020204" pitchFamily="34" charset="-128"/>
              </a:rPr>
              <a:t>Синопском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rial Unicode MS" panose="020B0604020202020204" pitchFamily="34" charset="-128"/>
              </a:rPr>
              <a:t> сражении, в котором их корабль взорвал 22-пушечный корвет «</a:t>
            </a:r>
            <a:r>
              <a:rPr lang="ru-RU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rial Unicode MS" panose="020B0604020202020204" pitchFamily="34" charset="-128"/>
              </a:rPr>
              <a:t>Гюли-Севид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rial Unicode MS" panose="020B0604020202020204" pitchFamily="34" charset="-128"/>
              </a:rPr>
              <a:t>», потопил 64-пушечный фрегат «</a:t>
            </a:r>
            <a:r>
              <a:rPr lang="ru-RU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rial Unicode MS" panose="020B0604020202020204" pitchFamily="34" charset="-128"/>
              </a:rPr>
              <a:t>Незамие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rial Unicode MS" panose="020B0604020202020204" pitchFamily="34" charset="-128"/>
              </a:rPr>
              <a:t>», вывел из строя 56-пушечный фрегат «</a:t>
            </a:r>
            <a:r>
              <a:rPr lang="ru-RU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rial Unicode MS" panose="020B0604020202020204" pitchFamily="34" charset="-128"/>
              </a:rPr>
              <a:t>Дамиад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rial Unicode MS" panose="020B0604020202020204" pitchFamily="34" charset="-128"/>
              </a:rPr>
              <a:t>» и повредил турецкую береговую батарею. За этот бой </a:t>
            </a:r>
            <a:r>
              <a:rPr lang="ru-RU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rial Unicode MS" panose="020B0604020202020204" pitchFamily="34" charset="-128"/>
              </a:rPr>
              <a:t>П.А.Перелешин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rial Unicode MS" panose="020B0604020202020204" pitchFamily="34" charset="-128"/>
              </a:rPr>
              <a:t> был награжден орденом </a:t>
            </a:r>
            <a:r>
              <a:rPr lang="ru-RU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rial Unicode MS" panose="020B0604020202020204" pitchFamily="34" charset="-128"/>
              </a:rPr>
              <a:t>Св.Владимира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rial Unicode MS" panose="020B0604020202020204" pitchFamily="34" charset="-128"/>
              </a:rPr>
              <a:t> 4 степени с мечами и бантом.</a:t>
            </a: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</a:rPr>
              <a:t>С сентября 1854 года по август 1855 года </a:t>
            </a:r>
            <a:r>
              <a:rPr lang="ru-RU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</a:rPr>
              <a:t>П.А.Перелешин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</a:rPr>
              <a:t> непосредственный и активный участник обороны города Севастополя, был дважды ранен. За свои подвиги  был награжден орденом </a:t>
            </a:r>
            <a:r>
              <a:rPr lang="ru-RU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</a:rPr>
              <a:t>Св.Анны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</a:rPr>
              <a:t> 2 степени с мечами, орденом </a:t>
            </a:r>
            <a:r>
              <a:rPr lang="ru-RU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</a:rPr>
              <a:t>Св.Владимира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</a:rPr>
              <a:t> 3 степени с мечами, орденами </a:t>
            </a:r>
            <a:r>
              <a:rPr lang="ru-RU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</a:rPr>
              <a:t>Св.Георгия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</a:rPr>
              <a:t> 3 и 4 степени, золотой саблей с надписью «За храбрость», произведен в капитаны 1 ранга.</a:t>
            </a: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endParaRPr lang="ru-RU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Arial Unicode MS" panose="020B0604020202020204" pitchFamily="34" charset="-128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6512" y="4135272"/>
            <a:ext cx="3918647" cy="400110"/>
          </a:xfrm>
          <a:prstGeom prst="rect">
            <a:avLst/>
          </a:prstGeom>
          <a:solidFill>
            <a:schemeClr val="accent4">
              <a:lumMod val="75000"/>
              <a:alpha val="52000"/>
            </a:schemeClr>
          </a:solidFill>
          <a:ln>
            <a:solidFill>
              <a:schemeClr val="tx1"/>
            </a:solidFill>
            <a:prstDash val="dashDot"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Синопское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сражение 1853 год.</a:t>
            </a:r>
          </a:p>
        </p:txBody>
      </p:sp>
      <p:pic>
        <p:nvPicPr>
          <p:cNvPr id="1026" name="Picture 2" descr="http://ocean-media.su/wp-content/uploads/2015/12/03a-hello.jp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186" y="627797"/>
            <a:ext cx="5205603" cy="3507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150812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287" y="312136"/>
            <a:ext cx="3739345" cy="5666400"/>
          </a:xfrm>
          <a:ln>
            <a:solidFill>
              <a:schemeClr val="tx1"/>
            </a:solidFill>
            <a:prstDash val="dashDot"/>
          </a:ln>
        </p:spPr>
      </p:pic>
      <p:sp>
        <p:nvSpPr>
          <p:cNvPr id="5" name="TextBox 4"/>
          <p:cNvSpPr txBox="1"/>
          <p:nvPr/>
        </p:nvSpPr>
        <p:spPr>
          <a:xfrm>
            <a:off x="373287" y="6133772"/>
            <a:ext cx="3739345" cy="400110"/>
          </a:xfrm>
          <a:prstGeom prst="rect">
            <a:avLst/>
          </a:prstGeom>
          <a:solidFill>
            <a:schemeClr val="accent4">
              <a:lumMod val="75000"/>
              <a:alpha val="52000"/>
            </a:schemeClr>
          </a:solidFill>
          <a:ln>
            <a:solidFill>
              <a:schemeClr val="tx1"/>
            </a:solidFill>
            <a:prstDash val="dashDot"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Перелешин П. А.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230806" y="312136"/>
            <a:ext cx="7514503" cy="67818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15000"/>
              </a:lnSpc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</a:rPr>
              <a:t>С 1861 года </a:t>
            </a:r>
            <a:r>
              <a:rPr lang="ru-RU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</a:rPr>
              <a:t>П.А.Перелешин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</a:rPr>
              <a:t> назначен начальником Бакинской морской станции и капитаном порта. В 1863 году произведен в контр-адмиралы. С 1867 года </a:t>
            </a:r>
            <a:r>
              <a:rPr lang="ru-RU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</a:rPr>
              <a:t>П.А.Перелешин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</a:rPr>
              <a:t> в свите Его Величества.</a:t>
            </a: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rial Unicode MS" panose="020B0604020202020204" pitchFamily="34" charset="-128"/>
              </a:rPr>
              <a:t>В 1873 году произведен в вице-адмиралы, а 13 августа  того же года Павел Александро­вич Перелешин был назначен первым севастопольским градона­чальником, пользующимся правами губернатора.  Одновременно он был назначен командиром порта и военным комендантом города.</a:t>
            </a: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rial Unicode MS" panose="020B0604020202020204" pitchFamily="34" charset="-128"/>
              </a:rPr>
              <a:t>Императорским указом 1875 году Перелешин был утвержден в звании Почетный гражданин Севастополя. Зал заседаний городской Думы украсил его портрет.</a:t>
            </a:r>
            <a:endParaRPr lang="ru-RU" sz="2000" dirty="0">
              <a:solidFill>
                <a:srgbClr val="000000"/>
              </a:solidFill>
              <a:effectLst/>
              <a:latin typeface="Arial Unicode MS" panose="020B0604020202020204" pitchFamily="34" charset="-128"/>
              <a:ea typeface="Arial Unicode MS" panose="020B0604020202020204" pitchFamily="34" charset="-128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rial Unicode MS" panose="020B0604020202020204" pitchFamily="34" charset="-128"/>
              </a:rPr>
              <a:t>В 1881 году Павел Александрович стал директором Инспек­торского департамента Морского министерства и членом Коми­тета морских учебных заведений. В том же году удостоен орде­на Белого Орла. В начале 1880-х годов возглавлял специальную Комиссию, которой разработаны «Положение о морском цензе» и «Положение о чинах по Адмиралтейству.</a:t>
            </a:r>
            <a:endParaRPr lang="ru-RU" sz="2000" dirty="0">
              <a:solidFill>
                <a:srgbClr val="000000"/>
              </a:solidFill>
              <a:effectLst/>
              <a:latin typeface="Arial Unicode MS" panose="020B0604020202020204" pitchFamily="34" charset="-128"/>
              <a:ea typeface="Arial Unicode MS" panose="020B0604020202020204" pitchFamily="34" charset="-128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endParaRPr lang="ru-RU" dirty="0">
              <a:solidFill>
                <a:srgbClr val="000000"/>
              </a:solidFill>
              <a:effectLst/>
              <a:latin typeface="Arial Unicode MS" panose="020B0604020202020204" pitchFamily="34" charset="-128"/>
              <a:ea typeface="Arial Unicode MS" panose="020B060402020202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564481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572000" y="382594"/>
            <a:ext cx="6968358" cy="50208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rial Unicode MS" panose="020B0604020202020204" pitchFamily="34" charset="-128"/>
              </a:rPr>
              <a:t>В апреле 1891 года произведен в полные адми­ралы. В 1893 году удостоен ордена Св. Владимира 1-й степени.</a:t>
            </a:r>
            <a:endParaRPr lang="ru-RU" sz="2000" dirty="0">
              <a:solidFill>
                <a:srgbClr val="000000"/>
              </a:solidFill>
              <a:effectLst/>
              <a:latin typeface="Arial Unicode MS" panose="020B0604020202020204" pitchFamily="34" charset="-128"/>
              <a:ea typeface="Arial Unicode MS" panose="020B0604020202020204" pitchFamily="34" charset="-128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rial Unicode MS" panose="020B0604020202020204" pitchFamily="34" charset="-128"/>
              </a:rPr>
              <a:t>В 1895 году Высочайше командирован для присутствия при Церемонии открытия памятника адмиралу Корнилову на </a:t>
            </a:r>
            <a:r>
              <a:rPr lang="ru-RU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rial Unicode MS" panose="020B0604020202020204" pitchFamily="34" charset="-128"/>
              </a:rPr>
              <a:t>Малаховом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rial Unicode MS" panose="020B0604020202020204" pitchFamily="34" charset="-128"/>
              </a:rPr>
              <a:t> кургане.</a:t>
            </a:r>
            <a:endParaRPr lang="ru-RU" sz="2000" dirty="0">
              <a:solidFill>
                <a:srgbClr val="000000"/>
              </a:solidFill>
              <a:effectLst/>
              <a:latin typeface="Arial Unicode MS" panose="020B0604020202020204" pitchFamily="34" charset="-128"/>
              <a:ea typeface="Arial Unicode MS" panose="020B0604020202020204" pitchFamily="34" charset="-128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rial Unicode MS" panose="020B0604020202020204" pitchFamily="34" charset="-128"/>
              </a:rPr>
              <a:t>В 1898 году Павел Перелешин присутствовал в Севастополе при открытии памятника адмиралу Нахимову.</a:t>
            </a:r>
            <a:endParaRPr lang="ru-RU" sz="2000" dirty="0">
              <a:solidFill>
                <a:srgbClr val="000000"/>
              </a:solidFill>
              <a:effectLst/>
              <a:latin typeface="Arial Unicode MS" panose="020B0604020202020204" pitchFamily="34" charset="-128"/>
              <a:ea typeface="Arial Unicode MS" panose="020B0604020202020204" pitchFamily="34" charset="-128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rial Unicode MS" panose="020B0604020202020204" pitchFamily="34" charset="-128"/>
              </a:rPr>
              <a:t>Именно он лично рассказывал присутствующему на тор­жестве Николаю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rial Unicode MS" panose="020B0604020202020204" pitchFamily="34" charset="-128"/>
              </a:rPr>
              <a:t> II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rial Unicode MS" panose="020B0604020202020204" pitchFamily="34" charset="-128"/>
              </a:rPr>
              <a:t> о Синопе и 369-дневной обороне «русской Трои».</a:t>
            </a:r>
            <a:endParaRPr lang="ru-RU" sz="2000" dirty="0">
              <a:solidFill>
                <a:srgbClr val="000000"/>
              </a:solidFill>
              <a:effectLst/>
              <a:latin typeface="Arial Unicode MS" panose="020B0604020202020204" pitchFamily="34" charset="-128"/>
              <a:ea typeface="Arial Unicode MS" panose="020B0604020202020204" pitchFamily="34" charset="-128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rial Unicode MS" panose="020B0604020202020204" pitchFamily="34" charset="-128"/>
              </a:rPr>
              <a:t>18 ноября 1898 года, в день 45-летия </a:t>
            </a:r>
            <a:r>
              <a:rPr lang="ru-RU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rial Unicode MS" panose="020B0604020202020204" pitchFamily="34" charset="-128"/>
              </a:rPr>
              <a:t>Синопского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rial Unicode MS" panose="020B0604020202020204" pitchFamily="34" charset="-128"/>
              </a:rPr>
              <a:t> сражения, высочайшим именным рескриптом государя императора Нико­лая II награждён орденом Св. Апостола Андрея Первозванного.</a:t>
            </a:r>
            <a:endParaRPr lang="ru-RU" sz="2000" dirty="0">
              <a:solidFill>
                <a:srgbClr val="000000"/>
              </a:solidFill>
              <a:effectLst/>
              <a:latin typeface="Arial Unicode MS" panose="020B0604020202020204" pitchFamily="34" charset="-128"/>
              <a:ea typeface="Arial Unicode MS" panose="020B0604020202020204" pitchFamily="34" charset="-128"/>
            </a:endParaRPr>
          </a:p>
        </p:txBody>
      </p:sp>
      <p:pic>
        <p:nvPicPr>
          <p:cNvPr id="5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339" y="382594"/>
            <a:ext cx="3692330" cy="5513709"/>
          </a:xfrm>
          <a:ln>
            <a:solidFill>
              <a:schemeClr val="tx1"/>
            </a:solidFill>
            <a:prstDash val="dashDot"/>
          </a:ln>
        </p:spPr>
      </p:pic>
      <p:sp>
        <p:nvSpPr>
          <p:cNvPr id="6" name="TextBox 5"/>
          <p:cNvSpPr txBox="1"/>
          <p:nvPr/>
        </p:nvSpPr>
        <p:spPr>
          <a:xfrm>
            <a:off x="375339" y="6074090"/>
            <a:ext cx="3692330" cy="400110"/>
          </a:xfrm>
          <a:prstGeom prst="rect">
            <a:avLst/>
          </a:prstGeom>
          <a:solidFill>
            <a:schemeClr val="accent4">
              <a:lumMod val="75000"/>
              <a:alpha val="52000"/>
            </a:schemeClr>
          </a:solidFill>
          <a:ln>
            <a:solidFill>
              <a:schemeClr val="tx1"/>
            </a:solidFill>
            <a:prstDash val="dashDot"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Памятник Корнилову</a:t>
            </a:r>
          </a:p>
        </p:txBody>
      </p:sp>
    </p:spTree>
    <p:extLst>
      <p:ext uri="{BB962C8B-B14F-4D97-AF65-F5344CB8AC3E}">
        <p14:creationId xmlns:p14="http://schemas.microsoft.com/office/powerpoint/2010/main" val="38465323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287" y="315310"/>
            <a:ext cx="3859224" cy="5666400"/>
          </a:xfrm>
          <a:ln>
            <a:solidFill>
              <a:schemeClr val="tx1"/>
            </a:solidFill>
            <a:prstDash val="dashDot"/>
          </a:ln>
        </p:spPr>
      </p:pic>
      <p:sp>
        <p:nvSpPr>
          <p:cNvPr id="5" name="TextBox 4"/>
          <p:cNvSpPr txBox="1"/>
          <p:nvPr/>
        </p:nvSpPr>
        <p:spPr>
          <a:xfrm>
            <a:off x="373287" y="6133772"/>
            <a:ext cx="3859224" cy="400110"/>
          </a:xfrm>
          <a:prstGeom prst="rect">
            <a:avLst/>
          </a:prstGeom>
          <a:solidFill>
            <a:schemeClr val="accent4">
              <a:lumMod val="75000"/>
              <a:alpha val="52000"/>
            </a:schemeClr>
          </a:solidFill>
          <a:ln>
            <a:solidFill>
              <a:schemeClr val="tx1"/>
            </a:solidFill>
            <a:prstDash val="dashDot"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Перелешин П. А.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4858603" y="315310"/>
            <a:ext cx="6919415" cy="36317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</a:rPr>
              <a:t>Павел Александрович </a:t>
            </a:r>
            <a:r>
              <a:rPr lang="ru-RU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</a:rPr>
              <a:t>Перелешин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</a:rPr>
              <a:t> был женат на Александре Михайловне Корсаковой, дочери Михаила Матвеевича Корсако­ва, потомственного дворянина Костромской губернии, отстав­ного коллежского советника, известного декабриста. Женился Павел Александрович в 1858 году. У </a:t>
            </a:r>
            <a:r>
              <a:rPr lang="ru-RU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</a:rPr>
              <a:t>Перелешиных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</a:rPr>
              <a:t> было шесте­ро детей, в том числе двое сыновей, которые продолжали тра­диции отца.</a:t>
            </a:r>
          </a:p>
          <a:p>
            <a:pPr indent="450215" algn="just">
              <a:lnSpc>
                <a:spcPct val="115000"/>
              </a:lnSpc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</a:rPr>
              <a:t>В 1871 году </a:t>
            </a:r>
            <a:r>
              <a:rPr lang="ru-RU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</a:rPr>
              <a:t>П.А.Перелешин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</a:rPr>
              <a:t> стал членом Императорского Русского географического общества. Также он являлся корреспондентом Морского сборника.</a:t>
            </a:r>
            <a:endParaRPr lang="ru-RU" sz="2000" dirty="0">
              <a:solidFill>
                <a:srgbClr val="000000"/>
              </a:solidFill>
              <a:latin typeface="Arial Unicode MS" panose="020B0604020202020204" pitchFamily="34" charset="-128"/>
              <a:ea typeface="Arial Unicode MS" panose="020B060402020202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409255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843588" y="254000"/>
            <a:ext cx="6024561" cy="2146300"/>
          </a:xfrm>
        </p:spPr>
        <p:txBody>
          <a:bodyPr>
            <a:noAutofit/>
          </a:bodyPr>
          <a:lstStyle/>
          <a:p>
            <a:pPr marL="0" indent="442913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15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«Был в несчастном Севастополе. Без слез этого города видеть нельзя, в нем положительно не осталось камня на камне.</a:t>
            </a:r>
          </a:p>
          <a:p>
            <a:pPr marL="0" indent="442913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15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Когда вы подъезжаете с моря, вам представляется большой каменный город в превосходящей местности, подъезжаете ближе – и видите труп без всякой жизни. Я осматривал бастионы, траншеи, был на </a:t>
            </a:r>
            <a:r>
              <a:rPr lang="ru-RU" sz="15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Малаховом</a:t>
            </a:r>
            <a:r>
              <a:rPr lang="ru-RU" sz="15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кургане, видел все поле битвы… Посылаю цветок, сорванный на </a:t>
            </a:r>
            <a:r>
              <a:rPr lang="ru-RU" sz="15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Малаховом</a:t>
            </a:r>
            <a:r>
              <a:rPr lang="ru-RU" sz="15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кургане, он вырос на развалинах башни и воспитан русской кровью». </a:t>
            </a:r>
            <a:endParaRPr lang="en-US" sz="15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ru-RU" sz="15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1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А. Н. Островский. 19 июля 1860 года. Из письма друзьям.</a:t>
            </a:r>
          </a:p>
          <a:p>
            <a:pPr marL="0" indent="0">
              <a:lnSpc>
                <a:spcPct val="100000"/>
              </a:lnSpc>
              <a:buNone/>
            </a:pPr>
            <a:endParaRPr lang="ru-RU" sz="15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19063" y="4533291"/>
            <a:ext cx="11534775" cy="2189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rial Unicode MS" panose="020B0604020202020204" pitchFamily="34" charset="-128"/>
              </a:rPr>
              <a:t>Севастополь после Крымской войны представлял собой жалкое зрелище. В центральной части уцелело всего 14 домов, вместо улиц - тропинки, протоптанные в известковой пыли, покрывавшей толстым слоем землю. Нельзя было узнать и ба­стионы. От земляных укреплений почти ничего не осталось. Немногочисленные жители кормились тем, что показывали приезжим руины некогда величественного города. В целом к 1860 году местных жителей насчитывалось 6200 человек, это в 10 раз меньше, чем до войны.</a:t>
            </a:r>
            <a:endParaRPr lang="ru-RU" sz="2000" dirty="0">
              <a:solidFill>
                <a:srgbClr val="000000"/>
              </a:solidFill>
              <a:effectLst/>
              <a:latin typeface="Arial Unicode MS" panose="020B0604020202020204" pitchFamily="34" charset="-128"/>
              <a:ea typeface="Arial Unicode MS" panose="020B0604020202020204" pitchFamily="34" charset="-128"/>
            </a:endParaRPr>
          </a:p>
        </p:txBody>
      </p:sp>
      <p:pic>
        <p:nvPicPr>
          <p:cNvPr id="5" name="Picture 2" descr="Картинки по запросу оборона севастополя репродукция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326" y="406035"/>
            <a:ext cx="5414440" cy="3089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14326" y="3590317"/>
            <a:ext cx="5414440" cy="400110"/>
          </a:xfrm>
          <a:prstGeom prst="rect">
            <a:avLst/>
          </a:prstGeom>
          <a:solidFill>
            <a:schemeClr val="accent4">
              <a:lumMod val="75000"/>
              <a:alpha val="52000"/>
            </a:schemeClr>
          </a:solidFill>
          <a:ln>
            <a:solidFill>
              <a:schemeClr val="tx1"/>
            </a:solidFill>
            <a:prstDash val="dashDot"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Оборона Севастополя 1854-1855 гг.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5886450" y="2851653"/>
            <a:ext cx="602456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5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«Помпея сохранилась куда лучше Севастополя. В какую сторону ни глянь, всюду только развалины… Будто чудовищное землетрясение всей своей мощью обрушилось на этот клочок суши. Тут и там ядра застряли в стенах, и ржавые слезы сочатся из-под них, оставляя на камне темную дорожку».</a:t>
            </a:r>
          </a:p>
          <a:p>
            <a:pPr algn="r"/>
            <a:r>
              <a:rPr lang="ru-RU" sz="1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Марк Твен</a:t>
            </a:r>
          </a:p>
        </p:txBody>
      </p:sp>
    </p:spTree>
    <p:extLst>
      <p:ext uri="{BB962C8B-B14F-4D97-AF65-F5344CB8AC3E}">
        <p14:creationId xmlns:p14="http://schemas.microsoft.com/office/powerpoint/2010/main" val="37322318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227" y="210901"/>
            <a:ext cx="5259317" cy="3166437"/>
          </a:xfrm>
          <a:ln>
            <a:solidFill>
              <a:schemeClr val="tx1"/>
            </a:solidFill>
            <a:prstDash val="dashDot"/>
          </a:ln>
        </p:spPr>
      </p:pic>
      <p:sp>
        <p:nvSpPr>
          <p:cNvPr id="5" name="Прямоугольник 4"/>
          <p:cNvSpPr/>
          <p:nvPr/>
        </p:nvSpPr>
        <p:spPr>
          <a:xfrm>
            <a:off x="126124" y="3888838"/>
            <a:ext cx="1177684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spcAft>
                <a:spcPts val="0"/>
              </a:spcAft>
            </a:pP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rial Unicode MS" panose="020B0604020202020204" pitchFamily="34" charset="-128"/>
              </a:rPr>
              <a:t>Именно при </a:t>
            </a:r>
            <a:r>
              <a:rPr lang="ru-RU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rial Unicode MS" panose="020B0604020202020204" pitchFamily="34" charset="-128"/>
              </a:rPr>
              <a:t>Перелешине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rial Unicode MS" panose="020B0604020202020204" pitchFamily="34" charset="-128"/>
              </a:rPr>
              <a:t> стал возрождаться разрушенный Севастополь. Он добился разрешения на использование Южной бухты для торгового судоходства, открытия в Севастополе отде­ления Государственного банка. </a:t>
            </a:r>
            <a:endParaRPr lang="ru-RU" sz="2000" dirty="0">
              <a:solidFill>
                <a:srgbClr val="000000"/>
              </a:solidFill>
              <a:effectLst/>
              <a:latin typeface="Arial Unicode MS" panose="020B0604020202020204" pitchFamily="34" charset="-128"/>
              <a:ea typeface="Arial Unicode MS" panose="020B0604020202020204" pitchFamily="34" charset="-128"/>
            </a:endParaRPr>
          </a:p>
          <a:p>
            <a:pPr indent="450215" algn="just">
              <a:spcAft>
                <a:spcPts val="0"/>
              </a:spcAft>
            </a:pP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rial Unicode MS" panose="020B0604020202020204" pitchFamily="34" charset="-128"/>
              </a:rPr>
              <a:t>Чтобы добиться выделения Севастополю 50 тысяч рублей на устройство городской больни­цы и средств на устройство городской пожарной части, адмирал Перелешин сам ездил в Санкт-Петербург и проводил переговоры.</a:t>
            </a:r>
            <a:endParaRPr lang="ru-RU" sz="2000" dirty="0">
              <a:solidFill>
                <a:srgbClr val="000000"/>
              </a:solidFill>
              <a:effectLst/>
              <a:latin typeface="Arial Unicode MS" panose="020B0604020202020204" pitchFamily="34" charset="-128"/>
              <a:ea typeface="Arial Unicode MS" panose="020B0604020202020204" pitchFamily="34" charset="-128"/>
            </a:endParaRPr>
          </a:p>
          <a:p>
            <a:pPr indent="450215" algn="just">
              <a:spcAft>
                <a:spcPts val="0"/>
              </a:spcAft>
            </a:pP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rial Unicode MS" panose="020B0604020202020204" pitchFamily="34" charset="-128"/>
              </a:rPr>
              <a:t>При нем в 1875 году в Севастополь пришел первый поезд. Севастополь был объявлен отпускным (экспортным) ком­мерческим портом. Часть Южной бухты была пере­дана под коммерческий порт, что способствовало быстрому эко­номическому развитию города.</a:t>
            </a:r>
            <a:endParaRPr lang="ru-RU" sz="2000" dirty="0">
              <a:solidFill>
                <a:srgbClr val="000000"/>
              </a:solidFill>
              <a:effectLst/>
              <a:latin typeface="Arial Unicode MS" panose="020B0604020202020204" pitchFamily="34" charset="-128"/>
              <a:ea typeface="Arial Unicode MS" panose="020B0604020202020204" pitchFamily="34" charset="-128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384886" y="3433033"/>
            <a:ext cx="5259317" cy="400110"/>
          </a:xfrm>
          <a:prstGeom prst="rect">
            <a:avLst/>
          </a:prstGeom>
          <a:solidFill>
            <a:schemeClr val="accent4">
              <a:lumMod val="75000"/>
              <a:alpha val="52000"/>
            </a:schemeClr>
          </a:solidFill>
          <a:ln>
            <a:solidFill>
              <a:schemeClr val="tx1"/>
            </a:solidFill>
            <a:prstDash val="dashDot"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Южная бухта</a:t>
            </a:r>
          </a:p>
        </p:txBody>
      </p:sp>
      <p:pic>
        <p:nvPicPr>
          <p:cNvPr id="7" name="Объект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0329" y="210901"/>
            <a:ext cx="5236968" cy="3166437"/>
          </a:xfrm>
          <a:prstGeom prst="rect">
            <a:avLst/>
          </a:prstGeom>
          <a:ln>
            <a:solidFill>
              <a:schemeClr val="tx1"/>
            </a:solidFill>
            <a:prstDash val="dashDot"/>
          </a:ln>
        </p:spPr>
      </p:pic>
    </p:spTree>
    <p:extLst>
      <p:ext uri="{BB962C8B-B14F-4D97-AF65-F5344CB8AC3E}">
        <p14:creationId xmlns:p14="http://schemas.microsoft.com/office/powerpoint/2010/main" val="42847763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01" r="6687"/>
          <a:stretch/>
        </p:blipFill>
        <p:spPr>
          <a:xfrm>
            <a:off x="6505057" y="255876"/>
            <a:ext cx="5407573" cy="3822700"/>
          </a:xfrm>
          <a:ln>
            <a:solidFill>
              <a:schemeClr val="tx1"/>
            </a:solidFill>
            <a:prstDash val="dashDot"/>
          </a:ln>
        </p:spPr>
      </p:pic>
      <p:sp>
        <p:nvSpPr>
          <p:cNvPr id="5" name="Прямоугольник 4"/>
          <p:cNvSpPr/>
          <p:nvPr/>
        </p:nvSpPr>
        <p:spPr>
          <a:xfrm>
            <a:off x="238562" y="4717522"/>
            <a:ext cx="1167406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rial Unicode MS" panose="020B0604020202020204" pitchFamily="34" charset="-128"/>
              </a:rPr>
              <a:t>Также при нем произошла реорганизация и в сфере образования. Открылось три городских и три земских училища, но главное, появились средние учебные заведения. </a:t>
            </a:r>
            <a:endParaRPr lang="ru-RU" sz="2000" dirty="0">
              <a:solidFill>
                <a:srgbClr val="000000"/>
              </a:solidFill>
              <a:effectLst/>
              <a:latin typeface="Arial Unicode MS" panose="020B0604020202020204" pitchFamily="34" charset="-128"/>
              <a:ea typeface="Arial Unicode MS" panose="020B0604020202020204" pitchFamily="34" charset="-128"/>
            </a:endParaRPr>
          </a:p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rial Unicode MS" panose="020B0604020202020204" pitchFamily="34" charset="-128"/>
              </a:rPr>
              <a:t>Перелешин явился одним из главных создателей Музея Севасто­польской обороны, предсе­дателем Комитета которого оставался до самой своей кон­чины.</a:t>
            </a:r>
            <a:endParaRPr lang="ru-RU" sz="2000" dirty="0">
              <a:solidFill>
                <a:srgbClr val="000000"/>
              </a:solidFill>
              <a:effectLst/>
              <a:latin typeface="Arial Unicode MS" panose="020B0604020202020204" pitchFamily="34" charset="-128"/>
              <a:ea typeface="Arial Unicode MS" panose="020B0604020202020204" pitchFamily="34" charset="-128"/>
            </a:endParaRPr>
          </a:p>
        </p:txBody>
      </p:sp>
      <p:pic>
        <p:nvPicPr>
          <p:cNvPr id="6" name="Объект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562" y="255876"/>
            <a:ext cx="6102350" cy="3822700"/>
          </a:xfrm>
          <a:prstGeom prst="rect">
            <a:avLst/>
          </a:prstGeom>
          <a:ln>
            <a:solidFill>
              <a:schemeClr val="tx1"/>
            </a:solidFill>
            <a:prstDash val="dashDot"/>
          </a:ln>
        </p:spPr>
      </p:pic>
      <p:sp>
        <p:nvSpPr>
          <p:cNvPr id="7" name="TextBox 6"/>
          <p:cNvSpPr txBox="1"/>
          <p:nvPr/>
        </p:nvSpPr>
        <p:spPr>
          <a:xfrm>
            <a:off x="6489168" y="4197994"/>
            <a:ext cx="5423462" cy="400110"/>
          </a:xfrm>
          <a:prstGeom prst="rect">
            <a:avLst/>
          </a:prstGeom>
          <a:solidFill>
            <a:schemeClr val="accent4">
              <a:lumMod val="75000"/>
              <a:alpha val="52000"/>
            </a:schemeClr>
          </a:solidFill>
          <a:ln>
            <a:solidFill>
              <a:schemeClr val="tx1"/>
            </a:solidFill>
            <a:prstDash val="dashDot"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Женская гимназия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38562" y="4197994"/>
            <a:ext cx="6102350" cy="400110"/>
          </a:xfrm>
          <a:prstGeom prst="rect">
            <a:avLst/>
          </a:prstGeom>
          <a:solidFill>
            <a:schemeClr val="accent4">
              <a:lumMod val="75000"/>
              <a:alpha val="52000"/>
            </a:schemeClr>
          </a:solidFill>
          <a:ln>
            <a:solidFill>
              <a:schemeClr val="tx1"/>
            </a:solidFill>
            <a:prstDash val="dashDot"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Реальное училище</a:t>
            </a:r>
          </a:p>
        </p:txBody>
      </p:sp>
    </p:spTree>
    <p:extLst>
      <p:ext uri="{BB962C8B-B14F-4D97-AF65-F5344CB8AC3E}">
        <p14:creationId xmlns:p14="http://schemas.microsoft.com/office/powerpoint/2010/main" val="92854992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1365</Words>
  <Application>Microsoft Office PowerPoint</Application>
  <PresentationFormat>Широкоэкранный</PresentationFormat>
  <Paragraphs>64</Paragraphs>
  <Slides>12</Slides>
  <Notes>7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8" baseType="lpstr">
      <vt:lpstr>Arial</vt:lpstr>
      <vt:lpstr>Arial Unicode MS</vt:lpstr>
      <vt:lpstr>Calibri</vt:lpstr>
      <vt:lpstr>Calibri Light</vt:lpstr>
      <vt:lpstr>Times New Roman</vt:lpstr>
      <vt:lpstr>Тема Office</vt:lpstr>
      <vt:lpstr>Адмирал П. А. Перелешин  Жизнь и деятельность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РГО Кострома 2</dc:creator>
  <cp:lastModifiedBy>РГО Роман</cp:lastModifiedBy>
  <cp:revision>28</cp:revision>
  <cp:lastPrinted>2017-03-03T07:25:01Z</cp:lastPrinted>
  <dcterms:created xsi:type="dcterms:W3CDTF">2017-02-28T10:58:18Z</dcterms:created>
  <dcterms:modified xsi:type="dcterms:W3CDTF">2020-03-12T14:17:19Z</dcterms:modified>
</cp:coreProperties>
</file>