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256" r:id="rId4"/>
    <p:sldId id="265" r:id="rId5"/>
    <p:sldId id="292" r:id="rId6"/>
    <p:sldId id="260" r:id="rId7"/>
    <p:sldId id="257" r:id="rId8"/>
    <p:sldId id="295" r:id="rId9"/>
    <p:sldId id="296" r:id="rId10"/>
    <p:sldId id="267" r:id="rId11"/>
    <p:sldId id="297" r:id="rId12"/>
    <p:sldId id="298" r:id="rId13"/>
    <p:sldId id="300" r:id="rId14"/>
    <p:sldId id="304" r:id="rId15"/>
    <p:sldId id="303" r:id="rId16"/>
    <p:sldId id="30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422-3617-4338-874A-8FB93D13ECA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138-32DE-4A52-99B6-80C69FF49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422-3617-4338-874A-8FB93D13ECA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138-32DE-4A52-99B6-80C69FF4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422-3617-4338-874A-8FB93D13ECA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138-32DE-4A52-99B6-80C69FF4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422-3617-4338-874A-8FB93D13ECA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138-32DE-4A52-99B6-80C69FF4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422-3617-4338-874A-8FB93D13ECA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A77138-32DE-4A52-99B6-80C69FF4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422-3617-4338-874A-8FB93D13ECA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138-32DE-4A52-99B6-80C69FF4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422-3617-4338-874A-8FB93D13ECA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138-32DE-4A52-99B6-80C69FF4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422-3617-4338-874A-8FB93D13ECA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138-32DE-4A52-99B6-80C69FF4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422-3617-4338-874A-8FB93D13ECA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138-32DE-4A52-99B6-80C69FF4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422-3617-4338-874A-8FB93D13ECA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138-32DE-4A52-99B6-80C69FF4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422-3617-4338-874A-8FB93D13ECA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7138-32DE-4A52-99B6-80C69FF4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E7F422-3617-4338-874A-8FB93D13ECA7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A77138-32DE-4A52-99B6-80C69FF49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773" y="536950"/>
            <a:ext cx="7772400" cy="202795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Советы </a:t>
            </a:r>
            <a:r>
              <a:rPr lang="ru-RU" sz="4000" dirty="0" smtClean="0"/>
              <a:t>родителям: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ФОРМИРОВАНИЕ ПРАВИЛЬНОЙ РЕЧИ ДЕТЕЙ ДОШКОЛЬНОГО ВОЗРАСТА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3789" y="3226150"/>
            <a:ext cx="7776864" cy="18002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Лучший способ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сделать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ребенка хорошим –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сделать его счастливым.</a:t>
            </a:r>
          </a:p>
          <a:p>
            <a:pPr algn="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Оскар Уайльд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C:\Users\Наталья\Desktop\Фото семья\семья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126250"/>
            <a:ext cx="3096345" cy="27317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92221" y="5080838"/>
            <a:ext cx="373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Подготовила: методист</a:t>
            </a:r>
          </a:p>
          <a:p>
            <a:r>
              <a:rPr lang="ru-RU" sz="2000" dirty="0" err="1" smtClean="0"/>
              <a:t>Сизова</a:t>
            </a:r>
            <a:r>
              <a:rPr lang="ru-RU" sz="2000" dirty="0" smtClean="0"/>
              <a:t> Наталья Александровна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dirty="0" smtClean="0"/>
              <a:t>Следите за правильностью собственной речи!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772816"/>
            <a:ext cx="6336704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	Важно, как общаются взрослые не только с ребёнком, но и между собой, – ведь их речь воспринимается, как норма.</a:t>
            </a:r>
          </a:p>
          <a:p>
            <a:pPr>
              <a:buFont typeface="Wingdings" pitchFamily="2" charset="2"/>
              <a:buChar char="Ø"/>
            </a:pPr>
            <a:endParaRPr lang="ru-RU" sz="1000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	Ваша речь должна быть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Четкой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Ясной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Грамотной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Выразительной</a:t>
            </a:r>
          </a:p>
          <a:p>
            <a:endParaRPr lang="ru-RU" dirty="0"/>
          </a:p>
        </p:txBody>
      </p:sp>
      <p:pic>
        <p:nvPicPr>
          <p:cNvPr id="4097" name="Picture 1" descr="C:\Users\Наталья\Desktop\Фото семья\617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420888"/>
            <a:ext cx="2808312" cy="4222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8722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Работа по автоматизации звуков, как спорт – </a:t>
            </a:r>
            <a:br>
              <a:rPr lang="ru-RU" sz="3600" dirty="0" smtClean="0"/>
            </a:br>
            <a:r>
              <a:rPr lang="ru-RU" sz="3600" dirty="0" smtClean="0"/>
              <a:t>результат зависит от тренировок!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957192"/>
            <a:ext cx="8064896" cy="19008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Задача логопеда – поставить звук </a:t>
            </a:r>
          </a:p>
          <a:p>
            <a:pPr algn="ctr">
              <a:buNone/>
            </a:pPr>
            <a:r>
              <a:rPr lang="ru-RU" dirty="0" smtClean="0"/>
              <a:t>и автоматизировать его в словах, </a:t>
            </a:r>
          </a:p>
          <a:p>
            <a:pPr algn="ctr">
              <a:buNone/>
            </a:pPr>
            <a:r>
              <a:rPr lang="ru-RU" dirty="0" smtClean="0"/>
              <a:t>но если домашних занятий недостаточно, </a:t>
            </a:r>
          </a:p>
          <a:p>
            <a:pPr algn="ctr">
              <a:buNone/>
            </a:pPr>
            <a:r>
              <a:rPr lang="ru-RU" dirty="0" smtClean="0"/>
              <a:t>то положительных результатов не будет. </a:t>
            </a:r>
          </a:p>
          <a:p>
            <a:pPr algn="ctr"/>
            <a:endParaRPr lang="ru-RU" dirty="0"/>
          </a:p>
        </p:txBody>
      </p:sp>
      <p:pic>
        <p:nvPicPr>
          <p:cNvPr id="26625" name="Picture 1" descr="C:\Users\Наталья\Desktop\Фото семья\new-458-2012-01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3960440" cy="290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Радуйтесь успехам ребенка!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8206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Не раздражайтесь в момент его временных неудач. </a:t>
            </a:r>
            <a:endParaRPr lang="ru-RU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2492896"/>
            <a:ext cx="8892480" cy="18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indent="-41148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Ребенок должен чувствовать, что он любим. 	Необходимо исключить из общения окрики, </a:t>
            </a:r>
          </a:p>
          <a:p>
            <a:pPr marR="0" lvl="0" indent="-41148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/>
              <a:t>	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грубые интонации.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1" name="Picture 1" descr="C:\Users\Наталья\Desktop\Фото семья\семья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73016"/>
            <a:ext cx="465492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Учитесь разговаривать с детьми!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31236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Порой бывает трудно выслушивать ребенка! Но этому нужно учиться! Ведь малыш может поведать такое, чего вы не узнаете нигде и никогда. </a:t>
            </a:r>
          </a:p>
          <a:p>
            <a:pPr algn="just">
              <a:buNone/>
            </a:pPr>
            <a:r>
              <a:rPr lang="ru-RU" dirty="0" smtClean="0"/>
              <a:t>		Например, что он любит, о чем думает, чего боится, что планирует на ближайшее будущее. 	Спрашивайте его именно об этом. </a:t>
            </a:r>
            <a:endParaRPr lang="ru-RU" dirty="0"/>
          </a:p>
        </p:txBody>
      </p:sp>
      <p:pic>
        <p:nvPicPr>
          <p:cNvPr id="23553" name="Picture 1" descr="C:\Users\Наталья\Desktop\Фото семья\3b1834cced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69693"/>
            <a:ext cx="3624064" cy="2400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76456" cy="13136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Делитесь с ребенком своими чувствами!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424936" cy="1080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Вспоминайте и рассказывайте, какими вы были в детстве.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7890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Так вы прокладываете мостик между вашими душами - прочные основы эмоционального контакта.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78092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Дайте ему материал для сопоставления и познания самого себя.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86916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Этим вы учите его формулировать свои мысли и ощущения, развиваете его речь.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Соблюдайте режим дня!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916832"/>
            <a:ext cx="5544616" cy="42484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Переход ко сну должен стать чередой приятных ритуалов, совершающихся в одно и то же время. </a:t>
            </a:r>
          </a:p>
          <a:p>
            <a:pPr algn="just">
              <a:buNone/>
            </a:pPr>
            <a:r>
              <a:rPr lang="ru-RU" dirty="0" smtClean="0"/>
              <a:t>		Стакан теплого молока, добрая сказка, тихая музыка и мягкая игрушка помогут малышу быстрее заснуть.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052736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Как уложить ребенка спать?</a:t>
            </a:r>
          </a:p>
        </p:txBody>
      </p:sp>
      <p:pic>
        <p:nvPicPr>
          <p:cNvPr id="29698" name="Picture 2" descr="C:\Users\Наталья\Desktop\Фото семья\семья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293792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31224" cy="2736304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Создайте в семье </a:t>
            </a:r>
            <a:br>
              <a:rPr lang="ru-RU" dirty="0" smtClean="0"/>
            </a:br>
            <a:r>
              <a:rPr lang="ru-RU" dirty="0" smtClean="0"/>
              <a:t>атмосферу радости </a:t>
            </a:r>
            <a:br>
              <a:rPr lang="ru-RU" dirty="0" smtClean="0"/>
            </a:br>
            <a:r>
              <a:rPr lang="ru-RU" dirty="0" smtClean="0"/>
              <a:t>любви </a:t>
            </a:r>
            <a:br>
              <a:rPr lang="ru-RU" dirty="0" smtClean="0"/>
            </a:br>
            <a:r>
              <a:rPr lang="ru-RU" dirty="0" smtClean="0"/>
              <a:t>и уважения!</a:t>
            </a:r>
            <a:endParaRPr lang="ru-RU" dirty="0"/>
          </a:p>
        </p:txBody>
      </p:sp>
      <p:pic>
        <p:nvPicPr>
          <p:cNvPr id="22530" name="Picture 2" descr="C:\Users\Наталья\Desktop\Фото семья\семья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7" y="3068960"/>
            <a:ext cx="4843587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0486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600" dirty="0" smtClean="0"/>
              <a:t>	Речевое нарушение любой степени тяжести наиболее эффективно устраняется только с помощью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любящих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внимательных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терпеливых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и знающих родителей</a:t>
            </a:r>
          </a:p>
          <a:p>
            <a:pPr algn="just"/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поскольку большее время ребенок проводит дома с близкими ему людьми</a:t>
            </a:r>
            <a:endParaRPr lang="ru-RU" sz="3600" dirty="0"/>
          </a:p>
        </p:txBody>
      </p:sp>
      <p:pic>
        <p:nvPicPr>
          <p:cNvPr id="2049" name="Picture 1" descr="C:\Users\Наталья\Desktop\Фото семья\1268392911_972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132856"/>
            <a:ext cx="375253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53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1207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Формируйте правильное отношение </a:t>
            </a:r>
          </a:p>
          <a:p>
            <a:pPr algn="ctr">
              <a:buNone/>
            </a:pPr>
            <a:r>
              <a:rPr lang="ru-RU" b="1" dirty="0" smtClean="0"/>
              <a:t>к речевому нарушению у ребенка: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не ругайте за неправильную речь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ненавязчиво исправляйте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не заостряйте внимание на запинках и повторах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осуществляйте позитивный настрой ребенка на занятия с педагогами</a:t>
            </a:r>
          </a:p>
          <a:p>
            <a:endParaRPr lang="ru-RU" dirty="0"/>
          </a:p>
        </p:txBody>
      </p:sp>
      <p:pic>
        <p:nvPicPr>
          <p:cNvPr id="9219" name="Picture 3" descr="C:\Users\Наталья\Desktop\Фото семья\семья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17032"/>
            <a:ext cx="463476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58417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Памятка родителям </a:t>
            </a:r>
            <a:br>
              <a:rPr lang="ru-RU" sz="3200" dirty="0" smtClean="0"/>
            </a:br>
            <a:r>
              <a:rPr lang="ru-RU" sz="3200" dirty="0" smtClean="0"/>
              <a:t>по созданию благоприятной атмосферы в семье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3681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Дети никогда не слушались взрослых, </a:t>
            </a:r>
          </a:p>
          <a:p>
            <a:pPr algn="ctr">
              <a:buNone/>
            </a:pPr>
            <a:r>
              <a:rPr lang="ru-RU" dirty="0" smtClean="0"/>
              <a:t>но зато исправно им подражали. </a:t>
            </a:r>
          </a:p>
          <a:p>
            <a:pPr algn="r">
              <a:buNone/>
            </a:pPr>
            <a:r>
              <a:rPr lang="ru-RU" sz="2200" i="1" dirty="0" smtClean="0"/>
              <a:t>Джеймс </a:t>
            </a:r>
            <a:r>
              <a:rPr lang="ru-RU" sz="2200" i="1" dirty="0" err="1" smtClean="0"/>
              <a:t>Болдуин</a:t>
            </a:r>
            <a:endParaRPr lang="ru-RU" sz="2200" i="1" dirty="0" smtClean="0"/>
          </a:p>
          <a:p>
            <a:endParaRPr lang="ru-RU" i="1" dirty="0"/>
          </a:p>
        </p:txBody>
      </p:sp>
      <p:pic>
        <p:nvPicPr>
          <p:cNvPr id="8193" name="Picture 1" descr="C:\Users\Наталья\Desktop\Фото семья\0a22ff39457650dec6e03ff4d0e5ce0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4402727" cy="358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2204864"/>
          </a:xfrm>
        </p:spPr>
        <p:txBody>
          <a:bodyPr/>
          <a:lstStyle/>
          <a:p>
            <a:pPr algn="ctr"/>
            <a:r>
              <a:rPr lang="ru-RU" sz="3200" dirty="0" smtClean="0"/>
              <a:t>От того, как Вы разбудите ребенка, зависит его психологический настрой на весь день!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1"/>
          </p:nvPr>
        </p:nvSpPr>
        <p:spPr>
          <a:xfrm>
            <a:off x="251520" y="5013176"/>
            <a:ext cx="8712968" cy="1584176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000" dirty="0" smtClean="0"/>
              <a:t>Время ночного отдыха для каждого индивидуально, но ребенок должен выспаться и легко проснуться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000" dirty="0" smtClean="0"/>
              <a:t>к тому времени, когда Вы его будите.</a:t>
            </a:r>
          </a:p>
          <a:p>
            <a:endParaRPr lang="ru-RU" sz="3000" dirty="0"/>
          </a:p>
        </p:txBody>
      </p:sp>
      <p:pic>
        <p:nvPicPr>
          <p:cNvPr id="7173" name="Picture 5" descr="C:\Users\Наталья\Desktop\Фото семья\семья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854302" cy="3437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628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Научитесь встречать детей </a:t>
            </a:r>
            <a:br>
              <a:rPr lang="ru-RU" sz="3200" dirty="0" smtClean="0"/>
            </a:br>
            <a:r>
              <a:rPr lang="ru-RU" sz="3200" dirty="0" smtClean="0"/>
              <a:t>после их пребывания </a:t>
            </a:r>
            <a:br>
              <a:rPr lang="ru-RU" sz="3200" dirty="0" smtClean="0"/>
            </a:br>
            <a:r>
              <a:rPr lang="ru-RU" sz="3200" dirty="0" smtClean="0"/>
              <a:t>в дошкольном учреждении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4797152"/>
            <a:ext cx="8712968" cy="18002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dirty="0" smtClean="0"/>
              <a:t>Не стоит первым задавать вопрос: </a:t>
            </a:r>
          </a:p>
          <a:p>
            <a:pPr algn="ctr">
              <a:buNone/>
            </a:pPr>
            <a:r>
              <a:rPr lang="ru-RU" sz="3200" dirty="0" smtClean="0"/>
              <a:t>«Что ты сегодня кушал?» — лучше спросите </a:t>
            </a:r>
          </a:p>
          <a:p>
            <a:pPr algn="ctr">
              <a:buNone/>
            </a:pPr>
            <a:r>
              <a:rPr lang="ru-RU" sz="3200" dirty="0" smtClean="0"/>
              <a:t>«Что было интересного? » или « Чем занимался?»</a:t>
            </a:r>
          </a:p>
          <a:p>
            <a:endParaRPr lang="ru-RU" dirty="0"/>
          </a:p>
        </p:txBody>
      </p:sp>
      <p:pic>
        <p:nvPicPr>
          <p:cNvPr id="6145" name="Picture 1" descr="C:\Users\Наталья\Desktop\Фото семья\семь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44824"/>
            <a:ext cx="2664296" cy="3039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у Вас есть возможность погулять с ребенком, </a:t>
            </a:r>
            <a:br>
              <a:rPr lang="ru-RU" dirty="0" smtClean="0"/>
            </a:br>
            <a:r>
              <a:rPr lang="ru-RU" dirty="0" smtClean="0"/>
              <a:t>не упускайте ее!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4869160"/>
            <a:ext cx="8640960" cy="18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Совместные прогулки — это общение, ненавязчивые советы, </a:t>
            </a:r>
          </a:p>
          <a:p>
            <a:pPr algn="ctr">
              <a:buNone/>
            </a:pPr>
            <a:r>
              <a:rPr lang="ru-RU" sz="3200" dirty="0" smtClean="0"/>
              <a:t>наблюдения за окружающей средой.</a:t>
            </a:r>
          </a:p>
          <a:p>
            <a:pPr algn="ctr"/>
            <a:endParaRPr lang="ru-RU" dirty="0"/>
          </a:p>
        </p:txBody>
      </p:sp>
      <p:pic>
        <p:nvPicPr>
          <p:cNvPr id="5121" name="Picture 1" descr="C:\Users\Наталья\Desktop\Фото семья\00045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88840"/>
            <a:ext cx="4392488" cy="2958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23042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На улице наблюдайте </a:t>
            </a:r>
            <a:br>
              <a:rPr lang="ru-RU" sz="3200" dirty="0" smtClean="0"/>
            </a:br>
            <a:r>
              <a:rPr lang="ru-RU" sz="3200" dirty="0" smtClean="0"/>
              <a:t>за птицами, деревьями, людьми, явлениями природы, </a:t>
            </a:r>
            <a:br>
              <a:rPr lang="ru-RU" sz="3200" dirty="0" smtClean="0"/>
            </a:br>
            <a:r>
              <a:rPr lang="ru-RU" sz="3200" dirty="0" smtClean="0"/>
              <a:t>обсуждайте с детьми увиденное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73216"/>
            <a:ext cx="8229600" cy="122413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dirty="0" smtClean="0"/>
              <a:t> </a:t>
            </a:r>
            <a:r>
              <a:rPr lang="ru-RU" sz="3600" dirty="0" smtClean="0"/>
              <a:t>Играйте вместе с ребенком, налаживайте речевой, эмоциональный контакт.</a:t>
            </a:r>
            <a:endParaRPr lang="ru-RU" sz="3600" dirty="0"/>
          </a:p>
        </p:txBody>
      </p:sp>
      <p:pic>
        <p:nvPicPr>
          <p:cNvPr id="28673" name="Picture 1" descr="C:\Users\Наталья\Desktop\Фото семья\b02e5e16e28f365ce4e88f9680fcddca4ddb4173ef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92896"/>
            <a:ext cx="4317918" cy="3014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/>
          <a:lstStyle/>
          <a:p>
            <a:r>
              <a:rPr lang="ru-RU" dirty="0" smtClean="0"/>
              <a:t> Дома чаще читайте!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00600"/>
          </a:xfrm>
        </p:spPr>
        <p:txBody>
          <a:bodyPr>
            <a:normAutofit fontScale="92500"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600" dirty="0" smtClean="0"/>
              <a:t>У ребенка должна быть детская библиотека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600" dirty="0" smtClean="0"/>
              <a:t>с произведениями:</a:t>
            </a:r>
          </a:p>
          <a:p>
            <a:pPr>
              <a:lnSpc>
                <a:spcPct val="150000"/>
              </a:lnSpc>
              <a:buNone/>
            </a:pPr>
            <a:r>
              <a:rPr lang="ru-RU" sz="3200" dirty="0" smtClean="0"/>
              <a:t>Корнея Чуковского</a:t>
            </a:r>
          </a:p>
          <a:p>
            <a:pPr>
              <a:lnSpc>
                <a:spcPct val="150000"/>
              </a:lnSpc>
              <a:buNone/>
            </a:pPr>
            <a:r>
              <a:rPr lang="ru-RU" sz="3200" dirty="0" smtClean="0"/>
              <a:t>С.Я. Маршака</a:t>
            </a:r>
          </a:p>
          <a:p>
            <a:pPr>
              <a:lnSpc>
                <a:spcPct val="150000"/>
              </a:lnSpc>
              <a:buNone/>
            </a:pPr>
            <a:r>
              <a:rPr lang="ru-RU" sz="3200" dirty="0" smtClean="0"/>
              <a:t>Н. Носова </a:t>
            </a:r>
          </a:p>
          <a:p>
            <a:pPr>
              <a:lnSpc>
                <a:spcPct val="150000"/>
              </a:lnSpc>
              <a:buNone/>
            </a:pPr>
            <a:r>
              <a:rPr lang="ru-RU" sz="3200" dirty="0" smtClean="0"/>
              <a:t>Пришвина</a:t>
            </a:r>
          </a:p>
          <a:p>
            <a:pPr>
              <a:lnSpc>
                <a:spcPct val="150000"/>
              </a:lnSpc>
              <a:buNone/>
            </a:pPr>
            <a:r>
              <a:rPr lang="ru-RU" sz="3200" dirty="0" smtClean="0"/>
              <a:t>Агнии </a:t>
            </a:r>
            <a:r>
              <a:rPr lang="ru-RU" sz="3200" dirty="0" err="1" smtClean="0"/>
              <a:t>Барто</a:t>
            </a:r>
            <a:endParaRPr lang="ru-RU" sz="3200" dirty="0" smtClean="0"/>
          </a:p>
          <a:p>
            <a:pPr>
              <a:lnSpc>
                <a:spcPct val="150000"/>
              </a:lnSpc>
              <a:buNone/>
            </a:pPr>
            <a:r>
              <a:rPr lang="ru-RU" sz="3200" dirty="0" smtClean="0"/>
              <a:t>Братьев Гримм и других авторов</a:t>
            </a:r>
            <a:endParaRPr lang="ru-RU" sz="3200" dirty="0"/>
          </a:p>
        </p:txBody>
      </p:sp>
      <p:pic>
        <p:nvPicPr>
          <p:cNvPr id="6" name="Picture 1" descr="C:\Users\Наталья\Desktop\Фото семья\aca14c1c3c723604fe3a27e98c85e062.jpg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3610745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1158</TotalTime>
  <Words>262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Советы родителям:  ФОРМИРОВАНИЕ ПРАВИЛЬНОЙ РЕЧИ ДЕТЕЙ ДОШКОЛЬНОГО ВОЗРАСТА</vt:lpstr>
      <vt:lpstr>Презентация PowerPoint</vt:lpstr>
      <vt:lpstr> </vt:lpstr>
      <vt:lpstr>Памятка родителям  по созданию благоприятной атмосферы в семье</vt:lpstr>
      <vt:lpstr>От того, как Вы разбудите ребенка, зависит его психологический настрой на весь день! </vt:lpstr>
      <vt:lpstr>Научитесь встречать детей  после их пребывания  в дошкольном учреждении</vt:lpstr>
      <vt:lpstr>Если у Вас есть возможность погулять с ребенком,  не упускайте ее!</vt:lpstr>
      <vt:lpstr> На улице наблюдайте  за птицами, деревьями, людьми, явлениями природы,  обсуждайте с детьми увиденное</vt:lpstr>
      <vt:lpstr> Дома чаще читайте!</vt:lpstr>
      <vt:lpstr>Следите за правильностью собственной речи!</vt:lpstr>
      <vt:lpstr>Работа по автоматизации звуков, как спорт –  результат зависит от тренировок!</vt:lpstr>
      <vt:lpstr> Радуйтесь успехам ребенка!</vt:lpstr>
      <vt:lpstr>Учитесь разговаривать с детьми!</vt:lpstr>
      <vt:lpstr>Делитесь с ребенком своими чувствами!</vt:lpstr>
      <vt:lpstr>Соблюдайте режим дня!</vt:lpstr>
      <vt:lpstr>Создайте в семье  атмосферу радости  любви  и уважения!</vt:lpstr>
    </vt:vector>
  </TitlesOfParts>
  <Company>миша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Admin</cp:lastModifiedBy>
  <cp:revision>118</cp:revision>
  <dcterms:created xsi:type="dcterms:W3CDTF">2009-09-30T16:41:02Z</dcterms:created>
  <dcterms:modified xsi:type="dcterms:W3CDTF">2015-02-08T19:47:50Z</dcterms:modified>
</cp:coreProperties>
</file>